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4031" r:id="rId1"/>
  </p:sldMasterIdLst>
  <p:sldIdLst>
    <p:sldId id="256" r:id="rId2"/>
    <p:sldId id="272" r:id="rId3"/>
    <p:sldId id="271" r:id="rId4"/>
    <p:sldId id="270" r:id="rId5"/>
    <p:sldId id="269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smtClean="0"/>
              <a:t>5/11/2026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4457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4C608-40B1-4030-A28D-5B74BC98ADCE}" type="datetimeFigureOut">
              <a:rPr lang="en-US" smtClean="0"/>
              <a:t>5/11/2026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5248464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822A4-8DA6-4447-9B1F-C5DB58435268}" type="datetimeFigureOut">
              <a:rPr lang="en-US" smtClean="0"/>
              <a:t>5/11/2026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54600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smtClean="0"/>
              <a:t>5/11/2026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33876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smtClean="0"/>
              <a:t>5/11/2026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13001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smtClean="0"/>
              <a:t>5/11/2026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4813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smtClean="0"/>
              <a:t>5/11/2026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58452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smtClean="0"/>
              <a:t>5/11/2026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14188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smtClean="0"/>
              <a:t>5/11/2026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54755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4C608-40B1-4030-A28D-5B74BC98ADCE}" type="datetimeFigureOut">
              <a:rPr lang="en-US" smtClean="0"/>
              <a:t>5/11/2026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3293007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4C608-40B1-4030-A28D-5B74BC98ADCE}" type="datetimeFigureOut">
              <a:rPr lang="en-US" smtClean="0"/>
              <a:t>5/11/2026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0523802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cs-CZ"/>
              <a:t>Upravte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4C608-40B1-4030-A28D-5B74BC98ADCE}" type="datetimeFigureOut">
              <a:rPr lang="en-US" smtClean="0"/>
              <a:t>5/11/2026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16657140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4C608-40B1-4030-A28D-5B74BC98ADCE}" type="datetimeFigureOut">
              <a:rPr lang="en-US" smtClean="0"/>
              <a:t>5/11/2026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6255288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4C608-40B1-4030-A28D-5B74BC98ADCE}" type="datetimeFigureOut">
              <a:rPr lang="en-US" smtClean="0"/>
              <a:t>5/11/2026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9766878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4C608-40B1-4030-A28D-5B74BC98ADCE}" type="datetimeFigureOut">
              <a:rPr lang="en-US" smtClean="0"/>
              <a:t>5/11/2026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6191919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smtClean="0"/>
              <a:t>5/11/2026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93189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smtClean="0"/>
              <a:t>5/11/2026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03752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8664C608-40B1-4030-A28D-5B74BC98ADCE}" type="datetimeFigureOut">
              <a:rPr lang="en-US" smtClean="0"/>
              <a:t>5/11/2026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21946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032" r:id="rId1"/>
    <p:sldLayoutId id="2147484033" r:id="rId2"/>
    <p:sldLayoutId id="2147484034" r:id="rId3"/>
    <p:sldLayoutId id="2147484035" r:id="rId4"/>
    <p:sldLayoutId id="2147484036" r:id="rId5"/>
    <p:sldLayoutId id="2147484037" r:id="rId6"/>
    <p:sldLayoutId id="2147484038" r:id="rId7"/>
    <p:sldLayoutId id="2147484039" r:id="rId8"/>
    <p:sldLayoutId id="2147484040" r:id="rId9"/>
    <p:sldLayoutId id="2147484041" r:id="rId10"/>
    <p:sldLayoutId id="2147484042" r:id="rId11"/>
    <p:sldLayoutId id="2147484043" r:id="rId12"/>
    <p:sldLayoutId id="2147484044" r:id="rId13"/>
    <p:sldLayoutId id="2147484045" r:id="rId14"/>
    <p:sldLayoutId id="2147484046" r:id="rId15"/>
    <p:sldLayoutId id="2147484047" r:id="rId16"/>
    <p:sldLayoutId id="2147484048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8E35D43-75D3-486A-B0C0-C05F7BFD22B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60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Garamond" panose="02020404030301010803" pitchFamily="18" charset="0"/>
                <a:cs typeface="Dubai Medium" panose="020B0603030403030204" pitchFamily="34" charset="-78"/>
              </a:rPr>
              <a:t>Třídní schůzka</a:t>
            </a:r>
            <a:br>
              <a:rPr lang="cs-CZ" sz="60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Garamond" panose="02020404030301010803" pitchFamily="18" charset="0"/>
                <a:cs typeface="Dubai Medium" panose="020B0603030403030204" pitchFamily="34" charset="-78"/>
              </a:rPr>
            </a:br>
            <a:r>
              <a:rPr lang="cs-CZ" sz="60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Garamond" panose="02020404030301010803" pitchFamily="18" charset="0"/>
                <a:cs typeface="Dubai Medium" panose="020B0603030403030204" pitchFamily="34" charset="-78"/>
              </a:rPr>
              <a:t>        </a:t>
            </a:r>
            <a:r>
              <a:rPr lang="cs-CZ" sz="40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Garamond" panose="02020404030301010803" pitchFamily="18" charset="0"/>
                <a:cs typeface="Dubai Medium" panose="020B0603030403030204" pitchFamily="34" charset="-78"/>
              </a:rPr>
              <a:t>4. ročník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B617A788-8FCA-41DB-A0A9-43FBFB2446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39814" y="5675394"/>
            <a:ext cx="3160450" cy="1480008"/>
          </a:xfrm>
        </p:spPr>
        <p:txBody>
          <a:bodyPr>
            <a:normAutofit/>
          </a:bodyPr>
          <a:lstStyle/>
          <a:p>
            <a:r>
              <a:rPr lang="cs-CZ" sz="40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Garamond" panose="02020404030301010803" pitchFamily="18" charset="0"/>
              </a:rPr>
              <a:t>12. 5. 2026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1A617FB9-85D0-4AFB-8E45-73BE49F439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9451" y="549787"/>
            <a:ext cx="4117686" cy="3804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6746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565BF4A-DBFE-4A34-A5AF-1E0AC8A1EC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Garamond" panose="02020404030301010803" pitchFamily="18" charset="0"/>
              </a:rPr>
              <a:t>TŘÍDA 4.A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B5A24C14-F02C-41F6-AA6F-E8EAEF752E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42874" y="1961965"/>
            <a:ext cx="12641804" cy="8077201"/>
          </a:xfrm>
        </p:spPr>
        <p:txBody>
          <a:bodyPr/>
          <a:lstStyle/>
          <a:p>
            <a:r>
              <a:rPr lang="cs-CZ" sz="3200" b="1" dirty="0"/>
              <a:t>PORTFOLIA</a:t>
            </a:r>
            <a:r>
              <a:rPr lang="cs-CZ" sz="3200" dirty="0"/>
              <a:t> – ČT 14.5.</a:t>
            </a:r>
          </a:p>
          <a:p>
            <a:r>
              <a:rPr lang="cs-CZ" sz="3200" b="1" dirty="0"/>
              <a:t>ZÁVĚREČNÉ TESTY </a:t>
            </a:r>
            <a:r>
              <a:rPr lang="cs-CZ" sz="3200" dirty="0"/>
              <a:t>( v týdnu 8. – 12.6.) – ČJ, M, AJ</a:t>
            </a:r>
          </a:p>
          <a:p>
            <a:r>
              <a:rPr lang="cs-CZ" sz="3200" b="1" dirty="0"/>
              <a:t>TŘÍDNÍ FOND </a:t>
            </a:r>
            <a:r>
              <a:rPr lang="cs-CZ" sz="3200" dirty="0"/>
              <a:t>– vyúčtování + předpokládané akce</a:t>
            </a:r>
          </a:p>
          <a:p>
            <a:r>
              <a:rPr lang="cs-CZ" sz="3200" b="1" dirty="0"/>
              <a:t>ŠKOLNÍ DRUŽINA </a:t>
            </a:r>
            <a:r>
              <a:rPr lang="cs-CZ" sz="3200" dirty="0"/>
              <a:t>– dodržení časů vyzvedávání dětí</a:t>
            </a:r>
          </a:p>
          <a:p>
            <a:r>
              <a:rPr lang="cs-CZ" sz="3200" b="1" dirty="0"/>
              <a:t>POMŮCKY</a:t>
            </a:r>
            <a:r>
              <a:rPr lang="cs-CZ" sz="3200" dirty="0"/>
              <a:t>, dodržování TERMÍNŮ </a:t>
            </a:r>
          </a:p>
          <a:p>
            <a:r>
              <a:rPr lang="cs-CZ" sz="3200" b="1" dirty="0"/>
              <a:t>ZAPOJENÍ RODIČŮ DO VÝUKY </a:t>
            </a:r>
            <a:r>
              <a:rPr lang="cs-CZ" sz="3200" dirty="0"/>
              <a:t>(Mozaika,…)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460090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E8376BE-C982-4678-9F8C-6011291B5C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Garamond" panose="02020404030301010803" pitchFamily="18" charset="0"/>
              </a:rPr>
              <a:t>VÝLETY a ŠKOLNÍ AKCE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D829D929-4CB2-486C-A1BC-9BFD1FA876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5557" y="1302101"/>
            <a:ext cx="9727445" cy="5103181"/>
          </a:xfrm>
        </p:spPr>
        <p:txBody>
          <a:bodyPr>
            <a:normAutofit fontScale="92500" lnSpcReduction="20000"/>
          </a:bodyPr>
          <a:lstStyle/>
          <a:p>
            <a:r>
              <a:rPr lang="cs-CZ" sz="2100" b="1" dirty="0">
                <a:solidFill>
                  <a:srgbClr val="FFFF00"/>
                </a:solidFill>
              </a:rPr>
              <a:t>PÁ 15.5.: </a:t>
            </a:r>
            <a:r>
              <a:rPr lang="cs-CZ" sz="2100" b="1" dirty="0"/>
              <a:t>ČIHOVICKÁ OLYMPIÁDA </a:t>
            </a:r>
            <a:r>
              <a:rPr lang="cs-CZ" sz="2100" dirty="0"/>
              <a:t>(téma: PIRÁTI) – odjezd 8:30 od školy 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cs-CZ" sz="1700" dirty="0"/>
              <a:t>	možnost pro týnské děti	</a:t>
            </a:r>
          </a:p>
          <a:p>
            <a:r>
              <a:rPr lang="cs-CZ" sz="2100" b="1" dirty="0">
                <a:solidFill>
                  <a:srgbClr val="FFFF00"/>
                </a:solidFill>
              </a:rPr>
              <a:t>PÁ 29.5.: </a:t>
            </a:r>
            <a:r>
              <a:rPr lang="cs-CZ" sz="2100" b="1" dirty="0"/>
              <a:t>FOTOGRAFOVÁNÍ TŘÍD (</a:t>
            </a:r>
            <a:r>
              <a:rPr lang="cs-CZ" sz="2100" dirty="0"/>
              <a:t>třídní foto: 40,-, skupinové foto: 20,-)</a:t>
            </a:r>
          </a:p>
          <a:p>
            <a:r>
              <a:rPr lang="cs-CZ" sz="2100" b="1" dirty="0">
                <a:solidFill>
                  <a:srgbClr val="FFFF00"/>
                </a:solidFill>
              </a:rPr>
              <a:t>NE 31.5. – ČT 4.6.: </a:t>
            </a:r>
            <a:r>
              <a:rPr lang="cs-CZ" sz="2100" b="1" dirty="0"/>
              <a:t>ŠVP</a:t>
            </a:r>
            <a:r>
              <a:rPr lang="cs-CZ" sz="2100" dirty="0"/>
              <a:t> (</a:t>
            </a:r>
            <a:r>
              <a:rPr lang="cs-CZ" sz="2100" i="1" dirty="0"/>
              <a:t>Cesta kolem světa</a:t>
            </a:r>
            <a:r>
              <a:rPr lang="cs-CZ" sz="2100" dirty="0"/>
              <a:t>)</a:t>
            </a:r>
          </a:p>
          <a:p>
            <a:r>
              <a:rPr lang="cs-CZ" sz="2100" b="1" dirty="0">
                <a:solidFill>
                  <a:srgbClr val="FFFF00"/>
                </a:solidFill>
              </a:rPr>
              <a:t>ST 17.6. – ČT 18.6.: </a:t>
            </a:r>
            <a:r>
              <a:rPr lang="cs-CZ" sz="2100" b="1" dirty="0"/>
              <a:t>MOZAIKA</a:t>
            </a:r>
            <a:r>
              <a:rPr lang="cs-CZ" sz="2100" dirty="0"/>
              <a:t> – zájemci</a:t>
            </a:r>
          </a:p>
          <a:p>
            <a:r>
              <a:rPr lang="cs-CZ" sz="2100" b="1" dirty="0">
                <a:solidFill>
                  <a:srgbClr val="FFFF00"/>
                </a:solidFill>
              </a:rPr>
              <a:t>PÁ 19.6.: </a:t>
            </a:r>
            <a:r>
              <a:rPr lang="cs-CZ" sz="2100" b="1" dirty="0"/>
              <a:t>FESTIVAL JIHOKOREJSKÉ KULTURY </a:t>
            </a:r>
            <a:r>
              <a:rPr lang="cs-CZ" sz="2100" dirty="0"/>
              <a:t>, </a:t>
            </a:r>
            <a:r>
              <a:rPr lang="cs-CZ" sz="2100" dirty="0" err="1"/>
              <a:t>MěDDM</a:t>
            </a:r>
            <a:endParaRPr lang="cs-CZ" sz="2100" dirty="0"/>
          </a:p>
          <a:p>
            <a:r>
              <a:rPr lang="cs-CZ" sz="2100" b="1" dirty="0">
                <a:solidFill>
                  <a:srgbClr val="FFFF00"/>
                </a:solidFill>
              </a:rPr>
              <a:t>PO 15.6. / PÁ 19.6.: </a:t>
            </a:r>
            <a:r>
              <a:rPr lang="cs-CZ" sz="2100" b="1" dirty="0"/>
              <a:t>Divadelní představení </a:t>
            </a:r>
            <a:r>
              <a:rPr lang="cs-CZ" sz="2100" i="1" dirty="0"/>
              <a:t>CESTA KOLEM SVĚTA </a:t>
            </a:r>
            <a:r>
              <a:rPr lang="cs-CZ" sz="2100" dirty="0"/>
              <a:t>v Týně </a:t>
            </a:r>
            <a:r>
              <a:rPr lang="cs-CZ" sz="2100" dirty="0" err="1"/>
              <a:t>n.V</a:t>
            </a:r>
            <a:r>
              <a:rPr lang="cs-CZ" sz="2100" dirty="0"/>
              <a:t>.                                   </a:t>
            </a:r>
          </a:p>
          <a:p>
            <a:r>
              <a:rPr lang="cs-CZ" sz="2100" b="1" dirty="0">
                <a:solidFill>
                  <a:srgbClr val="FFFF00"/>
                </a:solidFill>
              </a:rPr>
              <a:t>ČT 25.6.: </a:t>
            </a:r>
            <a:r>
              <a:rPr lang="cs-CZ" sz="2100" b="1" dirty="0"/>
              <a:t>ZAHRADNÍ SLAVNOST</a:t>
            </a:r>
          </a:p>
          <a:p>
            <a:r>
              <a:rPr lang="cs-CZ" sz="2100" b="1" dirty="0">
                <a:solidFill>
                  <a:srgbClr val="FFFF00"/>
                </a:solidFill>
              </a:rPr>
              <a:t>PÁ 26.6.: </a:t>
            </a:r>
            <a:r>
              <a:rPr lang="cs-CZ" sz="2100" b="1" dirty="0"/>
              <a:t>VYSVĚDČENÍ</a:t>
            </a:r>
          </a:p>
          <a:p>
            <a:r>
              <a:rPr lang="cs-CZ" sz="2100" u="sng" dirty="0"/>
              <a:t>Plánujeme:</a:t>
            </a:r>
          </a:p>
          <a:p>
            <a:r>
              <a:rPr lang="cs-CZ" sz="2100" dirty="0"/>
              <a:t>UČENÍ se VENKU</a:t>
            </a:r>
          </a:p>
          <a:p>
            <a:r>
              <a:rPr lang="cs-CZ" sz="2100" dirty="0"/>
              <a:t>VÝLET do ZOO v Plzni ??</a:t>
            </a:r>
          </a:p>
          <a:p>
            <a:r>
              <a:rPr lang="cs-CZ" sz="2100" dirty="0"/>
              <a:t>GALERIE v Týně </a:t>
            </a:r>
            <a:r>
              <a:rPr lang="cs-CZ" sz="2100" dirty="0" err="1"/>
              <a:t>n.V</a:t>
            </a:r>
            <a:r>
              <a:rPr lang="cs-CZ" sz="2100" dirty="0"/>
              <a:t>. ??</a:t>
            </a:r>
          </a:p>
          <a:p>
            <a:r>
              <a:rPr lang="cs-CZ" sz="2100" dirty="0"/>
              <a:t>DEN MAZLÍČKŮ (11.6. spolu s 2.roč. ??)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58071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897EC0A-5508-492E-A662-90FC41B39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Garamond" panose="02020404030301010803" pitchFamily="18" charset="0"/>
              </a:rPr>
              <a:t>ŠKOLA v PŘÍRODĚ - ŠVP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9E99D182-9FE8-4999-9AA5-21AA8E8F5F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2493" y="1171852"/>
            <a:ext cx="10597457" cy="5476044"/>
          </a:xfrm>
        </p:spPr>
        <p:txBody>
          <a:bodyPr>
            <a:normAutofit fontScale="92500" lnSpcReduction="10000"/>
          </a:bodyPr>
          <a:lstStyle/>
          <a:p>
            <a:r>
              <a:rPr lang="cs-CZ" u="sng" dirty="0"/>
              <a:t>Termín:</a:t>
            </a:r>
            <a:r>
              <a:rPr lang="cs-CZ" dirty="0"/>
              <a:t> </a:t>
            </a:r>
            <a:r>
              <a:rPr lang="cs-CZ" b="1" dirty="0">
                <a:solidFill>
                  <a:srgbClr val="FFFF00"/>
                </a:solidFill>
              </a:rPr>
              <a:t>NE 31.5. – ČT 4.6.2026</a:t>
            </a:r>
          </a:p>
          <a:p>
            <a:r>
              <a:rPr lang="cs-CZ" u="sng" dirty="0"/>
              <a:t>Odjezd: </a:t>
            </a:r>
            <a:r>
              <a:rPr lang="cs-CZ" dirty="0">
                <a:solidFill>
                  <a:srgbClr val="FFFF00"/>
                </a:solidFill>
              </a:rPr>
              <a:t>NE 31.5. </a:t>
            </a:r>
            <a:r>
              <a:rPr lang="cs-CZ" dirty="0"/>
              <a:t>v </a:t>
            </a:r>
            <a:r>
              <a:rPr lang="cs-CZ" dirty="0">
                <a:solidFill>
                  <a:srgbClr val="FFFF00"/>
                </a:solidFill>
              </a:rPr>
              <a:t>14:00</a:t>
            </a:r>
            <a:r>
              <a:rPr lang="cs-CZ" dirty="0"/>
              <a:t> (začínáme večeří)</a:t>
            </a:r>
          </a:p>
          <a:p>
            <a:r>
              <a:rPr lang="cs-CZ" u="sng" dirty="0"/>
              <a:t>Příjezd: </a:t>
            </a:r>
            <a:r>
              <a:rPr lang="cs-CZ" dirty="0">
                <a:solidFill>
                  <a:srgbClr val="FFFF00"/>
                </a:solidFill>
              </a:rPr>
              <a:t>ČT 4.6. </a:t>
            </a:r>
            <a:r>
              <a:rPr lang="cs-CZ" dirty="0"/>
              <a:t>v </a:t>
            </a:r>
            <a:r>
              <a:rPr lang="cs-CZ" dirty="0">
                <a:solidFill>
                  <a:srgbClr val="FFFF00"/>
                </a:solidFill>
              </a:rPr>
              <a:t>16:00</a:t>
            </a:r>
            <a:r>
              <a:rPr lang="cs-CZ" dirty="0"/>
              <a:t> (končíme obědem)</a:t>
            </a:r>
          </a:p>
          <a:p>
            <a:r>
              <a:rPr lang="cs-CZ" dirty="0"/>
              <a:t>Doprava autobusem, potřeba dovézt kufry (NE, ČT-MOHL BY NĚKDO)</a:t>
            </a:r>
          </a:p>
          <a:p>
            <a:pPr>
              <a:lnSpc>
                <a:spcPct val="170000"/>
              </a:lnSpc>
            </a:pPr>
            <a:r>
              <a:rPr lang="cs-CZ" u="sng" dirty="0"/>
              <a:t>S sebou: </a:t>
            </a:r>
            <a:r>
              <a:rPr lang="cs-CZ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bílý šátek</a:t>
            </a:r>
            <a:r>
              <a:rPr lang="cs-CZ" dirty="0"/>
              <a:t>, holínky, pláštěnka (dle </a:t>
            </a:r>
            <a:r>
              <a:rPr lang="cs-CZ" dirty="0" err="1"/>
              <a:t>aktuál.počasí</a:t>
            </a:r>
            <a:r>
              <a:rPr lang="cs-CZ" dirty="0"/>
              <a:t>), </a:t>
            </a:r>
            <a:r>
              <a:rPr lang="cs-CZ" dirty="0">
                <a:solidFill>
                  <a:srgbClr val="FF0000"/>
                </a:solidFill>
              </a:rPr>
              <a:t>DOPISY/POHLEDY</a:t>
            </a:r>
            <a:r>
              <a:rPr lang="cs-CZ" dirty="0"/>
              <a:t>, potvrzení Barča, drobné kapesné (50,-/den)</a:t>
            </a:r>
          </a:p>
          <a:p>
            <a:r>
              <a:rPr lang="cs-CZ" u="sng" dirty="0"/>
              <a:t>Přinést: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/>
              <a:t>potvrzení o bezinfekčnosti, příp. léky (</a:t>
            </a:r>
            <a:r>
              <a:rPr lang="cs-CZ" b="1" dirty="0">
                <a:solidFill>
                  <a:srgbClr val="FFFF00"/>
                </a:solidFill>
              </a:rPr>
              <a:t>NE 31.5</a:t>
            </a:r>
            <a:r>
              <a:rPr lang="cs-CZ" dirty="0"/>
              <a:t>.k autobusu)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/>
              <a:t>kopie kartičky pojištěnce – </a:t>
            </a:r>
            <a:r>
              <a:rPr lang="cs-CZ" b="1" dirty="0">
                <a:solidFill>
                  <a:srgbClr val="FFFF00"/>
                </a:solidFill>
              </a:rPr>
              <a:t>do 25.5.2026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/>
              <a:t>DOPISY, POHLEDY - </a:t>
            </a:r>
            <a:r>
              <a:rPr lang="cs-CZ" b="1" dirty="0">
                <a:solidFill>
                  <a:srgbClr val="FFFF00"/>
                </a:solidFill>
              </a:rPr>
              <a:t>do 25.5.2026</a:t>
            </a:r>
          </a:p>
          <a:p>
            <a:r>
              <a:rPr lang="cs-CZ" u="sng" dirty="0"/>
              <a:t>Kdo nepojede na ŠVP</a:t>
            </a:r>
            <a:r>
              <a:rPr lang="cs-CZ" dirty="0"/>
              <a:t>- </a:t>
            </a:r>
            <a:r>
              <a:rPr lang="cs-CZ" dirty="0" err="1"/>
              <a:t>info</a:t>
            </a:r>
            <a:r>
              <a:rPr lang="cs-CZ" dirty="0"/>
              <a:t> dostane v týdnu před do ŽK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/>
              <a:t>družina 7-15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/>
              <a:t>Vybírat se bude 300,- Kč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638232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D051983-BC2A-4D11-8E08-BDEB5ED836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8826" y="2109246"/>
            <a:ext cx="10058400" cy="1609344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5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Garamond" panose="02020404030301010803" pitchFamily="18" charset="0"/>
              </a:rPr>
              <a:t>Děkujeme za pozornost </a:t>
            </a:r>
            <a:br>
              <a:rPr lang="cs-CZ" sz="45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Garamond" panose="02020404030301010803" pitchFamily="18" charset="0"/>
              </a:rPr>
            </a:br>
            <a:r>
              <a:rPr lang="cs-CZ" sz="45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Garamond" panose="02020404030301010803" pitchFamily="18" charset="0"/>
              </a:rPr>
              <a:t>i celoroční spolupráci.</a:t>
            </a:r>
            <a:br>
              <a:rPr lang="cs-CZ" sz="45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Garamond" panose="02020404030301010803" pitchFamily="18" charset="0"/>
              </a:rPr>
            </a:br>
            <a:r>
              <a:rPr lang="cs-CZ" sz="45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Garamond" panose="02020404030301010803" pitchFamily="18" charset="0"/>
              </a:rPr>
              <a:t>										 </a:t>
            </a:r>
            <a:br>
              <a:rPr lang="cs-CZ" sz="45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Garamond" panose="02020404030301010803" pitchFamily="18" charset="0"/>
              </a:rPr>
            </a:br>
            <a:r>
              <a:rPr lang="cs-CZ" sz="45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Garamond" panose="02020404030301010803" pitchFamily="18" charset="0"/>
              </a:rPr>
              <a:t>										Gábina, Jarda a Eliška</a:t>
            </a:r>
            <a:br>
              <a:rPr lang="cs-CZ" sz="4500" b="1" dirty="0">
                <a:latin typeface="Garamond" panose="02020404030301010803" pitchFamily="18" charset="0"/>
              </a:rPr>
            </a:br>
            <a:endParaRPr lang="cs-CZ" sz="4500" b="1" dirty="0">
              <a:latin typeface="Garamond" panose="02020404030301010803" pitchFamily="18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374B553-D823-44AB-8491-E3A51978AA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901" y="331497"/>
            <a:ext cx="2327400" cy="2150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10575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2387</TotalTime>
  <Words>353</Words>
  <Application>Microsoft Office PowerPoint</Application>
  <PresentationFormat>Širokoúhlá obrazovka</PresentationFormat>
  <Paragraphs>38</Paragraphs>
  <Slides>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12" baseType="lpstr">
      <vt:lpstr>Arial</vt:lpstr>
      <vt:lpstr>Century Gothic</vt:lpstr>
      <vt:lpstr>Dubai Medium</vt:lpstr>
      <vt:lpstr>Garamond</vt:lpstr>
      <vt:lpstr>Wingdings</vt:lpstr>
      <vt:lpstr>Wingdings 3</vt:lpstr>
      <vt:lpstr>Ion</vt:lpstr>
      <vt:lpstr>Třídní schůzka         4. ročník</vt:lpstr>
      <vt:lpstr>TŘÍDA 4.A</vt:lpstr>
      <vt:lpstr>VÝLETY a ŠKOLNÍ AKCE</vt:lpstr>
      <vt:lpstr>ŠKOLA v PŘÍRODĚ - ŠVP</vt:lpstr>
      <vt:lpstr>Děkujeme za pozornost  i celoroční spolupráci.                       Gábina, Jarda a Eliška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Třídní schůzka</dc:title>
  <dc:creator>Škola</dc:creator>
  <cp:lastModifiedBy>Antonín Tůma</cp:lastModifiedBy>
  <cp:revision>71</cp:revision>
  <dcterms:created xsi:type="dcterms:W3CDTF">2022-09-12T15:13:57Z</dcterms:created>
  <dcterms:modified xsi:type="dcterms:W3CDTF">2026-05-12T13:50:34Z</dcterms:modified>
</cp:coreProperties>
</file>